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Lst>
  <p:notesMasterIdLst>
    <p:notesMasterId r:id="rId20"/>
  </p:notesMasterIdLst>
  <p:handoutMasterIdLst>
    <p:handoutMasterId r:id="rId21"/>
  </p:handoutMasterIdLst>
  <p:sldIdLst>
    <p:sldId id="284" r:id="rId6"/>
    <p:sldId id="287" r:id="rId7"/>
    <p:sldId id="296" r:id="rId8"/>
    <p:sldId id="288" r:id="rId9"/>
    <p:sldId id="293" r:id="rId10"/>
    <p:sldId id="289" r:id="rId11"/>
    <p:sldId id="300" r:id="rId12"/>
    <p:sldId id="298" r:id="rId13"/>
    <p:sldId id="295" r:id="rId14"/>
    <p:sldId id="292" r:id="rId15"/>
    <p:sldId id="290" r:id="rId16"/>
    <p:sldId id="297" r:id="rId17"/>
    <p:sldId id="294" r:id="rId18"/>
    <p:sldId id="291"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3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5"/>
    <p:restoredTop sz="86803" autoAdjust="0"/>
  </p:normalViewPr>
  <p:slideViewPr>
    <p:cSldViewPr snapToGrid="0" snapToObjects="1">
      <p:cViewPr varScale="1">
        <p:scale>
          <a:sx n="100" d="100"/>
          <a:sy n="100" d="100"/>
        </p:scale>
        <p:origin x="486" y="7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6/9/2021</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43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55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557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97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031775" y="112395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93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9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no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TextBox 1">
            <a:extLst>
              <a:ext uri="{FF2B5EF4-FFF2-40B4-BE49-F238E27FC236}">
                <a16:creationId xmlns:a16="http://schemas.microsoft.com/office/drawing/2014/main" id="{7E35A9A1-1391-4741-8480-B2F1C299AA8B}"/>
              </a:ext>
            </a:extLst>
          </p:cNvPr>
          <p:cNvSpPr txBox="1"/>
          <p:nvPr userDrawn="1"/>
        </p:nvSpPr>
        <p:spPr>
          <a:xfrm>
            <a:off x="3806439" y="7573645"/>
            <a:ext cx="9293294" cy="1717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sz="6600" dirty="0">
                <a:solidFill>
                  <a:schemeClr val="tx1"/>
                </a:solidFill>
                <a:latin typeface="Arial" panose="020B0604020202020204" pitchFamily="34" charset="0"/>
                <a:cs typeface="Arial" panose="020B0604020202020204" pitchFamily="34" charset="0"/>
              </a:rPr>
              <a:t>[Impact heading line1]</a:t>
            </a:r>
          </a:p>
          <a:p>
            <a:pPr>
              <a:defRPr sz="3800">
                <a:solidFill>
                  <a:srgbClr val="1B2D7B"/>
                </a:solidFill>
                <a:latin typeface="Source Sans Pro"/>
                <a:ea typeface="Source Sans Pro"/>
                <a:cs typeface="Source Sans Pro"/>
                <a:sym typeface="Source Sans Pro"/>
              </a:defRPr>
            </a:pPr>
            <a:r>
              <a:rPr lang="en-GB" sz="6600" dirty="0">
                <a:solidFill>
                  <a:schemeClr val="tx1"/>
                </a:solidFill>
                <a:latin typeface="Arial" panose="020B0604020202020204" pitchFamily="34" charset="0"/>
                <a:cs typeface="Arial" panose="020B0604020202020204" pitchFamily="34" charset="0"/>
              </a:rPr>
              <a:t>[Impact heading line2]</a:t>
            </a:r>
          </a:p>
        </p:txBody>
      </p:sp>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61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556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D intro slide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CE1F14-A920-3B49-8FB8-1E04F07DD7EC}"/>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03616219-9910-7547-8E01-88E21D8F6B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3"/>
            <a:ext cx="5303291" cy="2163843"/>
          </a:xfrm>
          <a:prstGeom prst="rect">
            <a:avLst/>
          </a:prstGeom>
        </p:spPr>
      </p:pic>
      <p:sp>
        <p:nvSpPr>
          <p:cNvPr id="6" name="Text Placeholder 6">
            <a:extLst>
              <a:ext uri="{FF2B5EF4-FFF2-40B4-BE49-F238E27FC236}">
                <a16:creationId xmlns:a16="http://schemas.microsoft.com/office/drawing/2014/main" id="{3CD807B1-C2C6-1F44-9F9B-0B704A499165}"/>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EE58BAE1-9497-484E-8EDF-A09CC83FCECB}"/>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97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SS intro slid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A87505-EFBD-B449-A1C2-B456500ACF0D}"/>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6">
            <a:extLst>
              <a:ext uri="{FF2B5EF4-FFF2-40B4-BE49-F238E27FC236}">
                <a16:creationId xmlns:a16="http://schemas.microsoft.com/office/drawing/2014/main" id="{1129D437-C542-B843-B8E5-8F86A87B4752}"/>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6" name="Text Placeholder 11">
            <a:extLst>
              <a:ext uri="{FF2B5EF4-FFF2-40B4-BE49-F238E27FC236}">
                <a16:creationId xmlns:a16="http://schemas.microsoft.com/office/drawing/2014/main" id="{68CC4639-9E93-6E4F-AE76-42F58BD131F4}"/>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10" name="Picture 9">
            <a:extLst>
              <a:ext uri="{FF2B5EF4-FFF2-40B4-BE49-F238E27FC236}">
                <a16:creationId xmlns:a16="http://schemas.microsoft.com/office/drawing/2014/main" id="{7087C87A-D64E-6341-AE5E-7A3A6BBFD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6373" y="620714"/>
            <a:ext cx="7058978" cy="2152738"/>
          </a:xfrm>
          <a:prstGeom prst="rect">
            <a:avLst/>
          </a:prstGeom>
        </p:spPr>
      </p:pic>
      <p:pic>
        <p:nvPicPr>
          <p:cNvPr id="3" name="Picture 2">
            <a:extLst>
              <a:ext uri="{FF2B5EF4-FFF2-40B4-BE49-F238E27FC236}">
                <a16:creationId xmlns:a16="http://schemas.microsoft.com/office/drawing/2014/main" id="{FDB1177B-769A-9D4E-8C95-C16163FEA6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75" y="620713"/>
            <a:ext cx="7063483" cy="215573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1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p;E intro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6089A7-29F6-524A-9A81-A58B7A863197}"/>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B2BB48C-58BB-5D48-B013-1F86E0EDDD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659" y="620713"/>
            <a:ext cx="5743553" cy="2237748"/>
          </a:xfrm>
          <a:prstGeom prst="rect">
            <a:avLst/>
          </a:prstGeom>
        </p:spPr>
      </p:pic>
      <p:sp>
        <p:nvSpPr>
          <p:cNvPr id="5" name="Text Placeholder 6">
            <a:extLst>
              <a:ext uri="{FF2B5EF4-FFF2-40B4-BE49-F238E27FC236}">
                <a16:creationId xmlns:a16="http://schemas.microsoft.com/office/drawing/2014/main" id="{82F72A36-5865-A242-BA0D-7A8E23B12E8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6" name="Text Placeholder 11">
            <a:extLst>
              <a:ext uri="{FF2B5EF4-FFF2-40B4-BE49-F238E27FC236}">
                <a16:creationId xmlns:a16="http://schemas.microsoft.com/office/drawing/2014/main" id="{6D25F0B2-07E5-644C-9476-02FFD0D9D7AE}"/>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37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5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500" b="0" dirty="0">
                <a:solidFill>
                  <a:srgbClr val="17336F"/>
                </a:solidFill>
                <a:latin typeface="Arial" panose="020B0604020202020204" pitchFamily="34" charset="0"/>
                <a:cs typeface="Arial" panose="020B0604020202020204" pitchFamily="34" charset="0"/>
              </a:rPr>
            </a:br>
            <a:r>
              <a:rPr lang="en-GB" sz="25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5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5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18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And we continue to live and breathe this spirit today, not because it’s simply ‘the right thing to do’ but for what it helps us achieve and the intellectual brilliance it delivers.</a:t>
            </a:r>
          </a:p>
          <a:p>
            <a:pPr>
              <a:lnSpc>
                <a:spcPct val="100000"/>
              </a:lnSpc>
            </a:pPr>
            <a:endParaRPr lang="en-GB" sz="18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18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25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738112" y="1051005"/>
            <a:ext cx="2596600" cy="3862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kumimoji="0" lang="en-GB" sz="2000" b="0" i="0" u="none" strike="noStrike" cap="none" spc="0" normalizeH="0" baseline="0" dirty="0" smtClean="0">
                <a:ln>
                  <a:noFill/>
                </a:ln>
                <a:solidFill>
                  <a:srgbClr val="17336F"/>
                </a:solidFill>
                <a:effectLst/>
                <a:uFillTx/>
                <a:latin typeface="Arial" panose="020B0604020202020204" pitchFamily="34" charset="0"/>
                <a:ea typeface="Trade Gothic LT Std"/>
                <a:cs typeface="Arial" panose="020B0604020202020204" pitchFamily="34" charset="0"/>
                <a:sym typeface="Trade Gothic LT Std"/>
              </a:rPr>
              <a:t>The Doctoral College is here to support the life-cycle of Postgraduate Research Degrees at Queen Mary by working with both postgraduate research students and staff to support a thriving research community</a:t>
            </a:r>
            <a:r>
              <a:rPr lang="en-GB" sz="2500" b="0" dirty="0" smtClean="0">
                <a:solidFill>
                  <a:srgbClr val="17336F"/>
                </a:solidFill>
                <a:latin typeface="Arial" panose="020B0604020202020204" pitchFamily="34" charset="0"/>
                <a:cs typeface="Arial" panose="020B0604020202020204" pitchFamily="34" charset="0"/>
              </a:rPr>
              <a:t>.</a:t>
            </a:r>
            <a:endParaRPr sz="2500" b="0" dirty="0">
              <a:solidFill>
                <a:srgbClr val="17336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3657231" y="1030584"/>
            <a:ext cx="843403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kumimoji="0" lang="en-GB" sz="1800" b="0" i="0" u="none" strike="noStrike" cap="none" spc="0" normalizeH="0" baseline="0" dirty="0" smtClean="0">
                <a:ln>
                  <a:noFill/>
                </a:ln>
                <a:solidFill>
                  <a:srgbClr val="000000"/>
                </a:solidFill>
                <a:effectLst/>
                <a:uFillTx/>
                <a:latin typeface="Arial" panose="020B0604020202020204" pitchFamily="34" charset="0"/>
                <a:ea typeface="Trade Gothic LT Std"/>
                <a:cs typeface="Arial" panose="020B0604020202020204" pitchFamily="34" charset="0"/>
                <a:sym typeface="Trade Gothic LT Std"/>
              </a:rPr>
              <a:t>The Doctoral College works with schools, institutes and academic services across Queen Mary to oversee the recruitment and admission, training and development, academic progression and examination of Queen Mary’s PhD students. </a:t>
            </a:r>
            <a:endParaRPr lang="en-GB" sz="1600" b="0" dirty="0">
              <a:solidFill>
                <a:srgbClr val="000000"/>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923891" y="231881"/>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a:t>
            </a:r>
            <a:r>
              <a:rPr lang="en-GB" dirty="0" smtClean="0">
                <a:solidFill>
                  <a:schemeClr val="tx1"/>
                </a:solidFill>
                <a:latin typeface="Arial" panose="020B0604020202020204" pitchFamily="34" charset="0"/>
                <a:cs typeface="Arial" panose="020B0604020202020204" pitchFamily="34" charset="0"/>
              </a:rPr>
              <a:t>Doctoral College</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
        <p:nvSpPr>
          <p:cNvPr id="2" name="TextBox 1"/>
          <p:cNvSpPr txBox="1"/>
          <p:nvPr userDrawn="1"/>
        </p:nvSpPr>
        <p:spPr>
          <a:xfrm>
            <a:off x="3657231" y="2405272"/>
            <a:ext cx="4124131" cy="2659190"/>
          </a:xfrm>
          <a:prstGeom prst="rect">
            <a:avLst/>
          </a:prstGeom>
          <a:noFill/>
        </p:spPr>
        <p:txBody>
          <a:bodyPr wrap="square" rtlCol="0">
            <a:spAutoFit/>
          </a:bodyPr>
          <a:lstStyle/>
          <a:p>
            <a:pPr>
              <a:lnSpc>
                <a:spcPct val="100000"/>
              </a:lnSpc>
              <a:spcAft>
                <a:spcPts val="1200"/>
              </a:spcAft>
            </a:pPr>
            <a:r>
              <a:rPr kumimoji="0" lang="en-GB" sz="1600" b="0" i="0" u="none" strike="noStrike" cap="none" spc="0" normalizeH="0" baseline="0" dirty="0" smtClean="0">
                <a:ln>
                  <a:noFill/>
                </a:ln>
                <a:solidFill>
                  <a:srgbClr val="000000"/>
                </a:solidFill>
                <a:effectLst/>
                <a:uFillTx/>
                <a:latin typeface="Arial" panose="020B0604020202020204" pitchFamily="34" charset="0"/>
                <a:ea typeface="Trade Gothic LT Std"/>
                <a:cs typeface="Arial" panose="020B0604020202020204" pitchFamily="34" charset="0"/>
                <a:sym typeface="Trade Gothic LT Std"/>
              </a:rPr>
              <a:t>For Students </a:t>
            </a:r>
          </a:p>
          <a:p>
            <a:r>
              <a:rPr kumimoji="0" lang="en-GB" sz="1600" b="0" i="0" u="none" strike="noStrike" cap="none" spc="0" normalizeH="0" baseline="0" dirty="0" smtClean="0">
                <a:ln>
                  <a:noFill/>
                </a:ln>
                <a:solidFill>
                  <a:srgbClr val="000000"/>
                </a:solidFill>
                <a:effectLst/>
                <a:uFillTx/>
                <a:latin typeface="Arial" panose="020B0604020202020204" pitchFamily="34" charset="0"/>
                <a:ea typeface="Trade Gothic LT Std"/>
                <a:cs typeface="Arial" panose="020B0604020202020204" pitchFamily="34" charset="0"/>
                <a:sym typeface="Trade Gothic LT Std"/>
              </a:rPr>
              <a:t>The Doctoral College provides a number of events and activities of its own tailored specifically to PhD students – including a college wide induction for all new students, cohort training days for PhD Years 1 to 3, and an annual Graduate Festival – designed to further develop your research skills, foster conversations and collaborations between our research students and staff, and promote a cohesive and supportive PhD community. </a:t>
            </a:r>
          </a:p>
        </p:txBody>
      </p:sp>
      <p:sp>
        <p:nvSpPr>
          <p:cNvPr id="16" name="TextBox 15"/>
          <p:cNvSpPr txBox="1"/>
          <p:nvPr userDrawn="1"/>
        </p:nvSpPr>
        <p:spPr>
          <a:xfrm>
            <a:off x="8266923" y="2405272"/>
            <a:ext cx="3741575" cy="1871282"/>
          </a:xfrm>
          <a:prstGeom prst="rect">
            <a:avLst/>
          </a:prstGeom>
          <a:noFill/>
        </p:spPr>
        <p:txBody>
          <a:bodyPr wrap="square" rtlCol="0">
            <a:spAutoFit/>
          </a:bodyPr>
          <a:lstStyle/>
          <a:p>
            <a:pPr>
              <a:lnSpc>
                <a:spcPct val="100000"/>
              </a:lnSpc>
              <a:spcAft>
                <a:spcPts val="1200"/>
              </a:spcAft>
            </a:pPr>
            <a:r>
              <a:rPr kumimoji="0" lang="en-GB" sz="1600" b="0" i="0" u="none" strike="noStrike" cap="none" spc="0" normalizeH="0" baseline="0" dirty="0" smtClean="0">
                <a:ln>
                  <a:noFill/>
                </a:ln>
                <a:solidFill>
                  <a:srgbClr val="000000"/>
                </a:solidFill>
                <a:effectLst/>
                <a:uFillTx/>
                <a:latin typeface="Arial" panose="020B0604020202020204" pitchFamily="34" charset="0"/>
                <a:ea typeface="Trade Gothic LT Std"/>
                <a:cs typeface="Arial" panose="020B0604020202020204" pitchFamily="34" charset="0"/>
                <a:sym typeface="Trade Gothic LT Std"/>
              </a:rPr>
              <a:t>For Staff and Supervisors </a:t>
            </a:r>
          </a:p>
          <a:p>
            <a:pPr marL="0" marR="0" lvl="0" indent="0" algn="l" defTabSz="914400" rtl="0" eaLnBrk="1" fontAlgn="auto" latinLnBrk="0" hangingPunct="0">
              <a:lnSpc>
                <a:spcPct val="80000"/>
              </a:lnSpc>
              <a:spcBef>
                <a:spcPts val="0"/>
              </a:spcBef>
              <a:spcAft>
                <a:spcPts val="0"/>
              </a:spcAft>
              <a:buClrTx/>
              <a:buSzTx/>
              <a:buFontTx/>
              <a:buNone/>
              <a:tabLst/>
              <a:defRPr/>
            </a:pPr>
            <a:r>
              <a:rPr kumimoji="0" lang="en-GB" sz="1600" b="0" i="0" u="none" strike="noStrike" cap="none" spc="0" normalizeH="0" baseline="0" dirty="0" smtClean="0">
                <a:ln>
                  <a:noFill/>
                </a:ln>
                <a:solidFill>
                  <a:srgbClr val="000000"/>
                </a:solidFill>
                <a:effectLst/>
                <a:uFillTx/>
                <a:latin typeface="Arial" panose="020B0604020202020204" pitchFamily="34" charset="0"/>
                <a:ea typeface="Trade Gothic LT Std"/>
                <a:cs typeface="Arial" panose="020B0604020202020204" pitchFamily="34" charset="0"/>
                <a:sym typeface="Trade Gothic LT Std"/>
              </a:rPr>
              <a:t>The Doctoral College provides PhD supervision training that all staff are expected to complete before they supervise postgraduate research students. Queen Mary also expects staff to attend ‘top-up training’ every two years. </a:t>
            </a:r>
          </a:p>
        </p:txBody>
      </p:sp>
    </p:spTree>
    <p:extLst>
      <p:ext uri="{BB962C8B-B14F-4D97-AF65-F5344CB8AC3E}">
        <p14:creationId xmlns:p14="http://schemas.microsoft.com/office/powerpoint/2010/main" val="326456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961487" y="627533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97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2961487" y="6268984"/>
            <a:ext cx="4041996" cy="535531"/>
          </a:xfrm>
          <a:prstGeom prst="rect">
            <a:avLst/>
          </a:prstGeom>
          <a:noFill/>
        </p:spPr>
        <p:txBody>
          <a:bodyPr wrap="square" rtlCol="0">
            <a:spAutoFit/>
          </a:bodyPr>
          <a:lstStyle/>
          <a:p>
            <a:r>
              <a:rPr lang="en-GB" sz="1800" b="0" dirty="0" smtClean="0">
                <a:solidFill>
                  <a:schemeClr val="bg1"/>
                </a:solidFill>
                <a:latin typeface="Arial" panose="020B0604020202020204" pitchFamily="34" charset="0"/>
                <a:cs typeface="Arial" panose="020B0604020202020204" pitchFamily="34" charset="0"/>
              </a:rPr>
              <a:t>@QMUL_DC</a:t>
            </a:r>
            <a:br>
              <a:rPr lang="en-GB" sz="1800" b="0" dirty="0" smtClean="0">
                <a:solidFill>
                  <a:schemeClr val="bg1"/>
                </a:solidFill>
                <a:latin typeface="Arial" panose="020B0604020202020204" pitchFamily="34" charset="0"/>
                <a:cs typeface="Arial" panose="020B0604020202020204" pitchFamily="34" charset="0"/>
              </a:rPr>
            </a:br>
            <a:r>
              <a:rPr lang="en-GB" sz="1800" b="0" dirty="0" smtClean="0">
                <a:solidFill>
                  <a:schemeClr val="bg1"/>
                </a:solidFill>
                <a:latin typeface="Arial" panose="020B0604020202020204" pitchFamily="34" charset="0"/>
                <a:cs typeface="Arial" panose="020B0604020202020204" pitchFamily="34" charset="0"/>
              </a:rPr>
              <a:t>doctoralcollege@qmul.ac.uk</a:t>
            </a:r>
            <a:endParaRPr lang="en-GB" sz="18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33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8" r:id="rId3"/>
    <p:sldLayoutId id="2147483674" r:id="rId4"/>
    <p:sldLayoutId id="2147483677" r:id="rId5"/>
    <p:sldLayoutId id="2147483685" r:id="rId6"/>
    <p:sldLayoutId id="2147483701" r:id="rId7"/>
    <p:sldLayoutId id="2147483687" r:id="rId8"/>
    <p:sldLayoutId id="2147483688" r:id="rId9"/>
    <p:sldLayoutId id="2147483689" r:id="rId10"/>
    <p:sldLayoutId id="2147483699" r:id="rId11"/>
    <p:sldLayoutId id="2147483690" r:id="rId12"/>
    <p:sldLayoutId id="2147483692" r:id="rId13"/>
    <p:sldLayoutId id="2147483693" r:id="rId14"/>
    <p:sldLayoutId id="2147483680" r:id="rId15"/>
    <p:sldLayoutId id="2147483695" r:id="rId16"/>
    <p:sldLayoutId id="2147483696" r:id="rId17"/>
    <p:sldLayoutId id="2147483698" r:id="rId18"/>
    <p:sldLayoutId id="214748370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qmul.ac.uk/postgraduate/research/applying-for-a-phd/"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file:///C:\Users\csw017\Downloads\What-do-researchers-do-WDRD-3-%20years-on-soft-copy-Vitae.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23975" y="3338513"/>
            <a:ext cx="8694012" cy="725487"/>
          </a:xfrm>
        </p:spPr>
        <p:txBody>
          <a:bodyPr/>
          <a:lstStyle/>
          <a:p>
            <a:r>
              <a:rPr lang="en-GB" dirty="0" smtClean="0"/>
              <a:t>So you want to do a PhD?</a:t>
            </a:r>
            <a:endParaRPr lang="en-GB" dirty="0"/>
          </a:p>
        </p:txBody>
      </p:sp>
      <p:sp>
        <p:nvSpPr>
          <p:cNvPr id="3" name="Text Placeholder 2"/>
          <p:cNvSpPr>
            <a:spLocks noGrp="1"/>
          </p:cNvSpPr>
          <p:nvPr>
            <p:ph type="body" sz="quarter" idx="11"/>
          </p:nvPr>
        </p:nvSpPr>
        <p:spPr/>
        <p:txBody>
          <a:bodyPr/>
          <a:lstStyle/>
          <a:p>
            <a:r>
              <a:rPr lang="en-GB" dirty="0" smtClean="0"/>
              <a:t>Zi Parker</a:t>
            </a:r>
          </a:p>
          <a:p>
            <a:r>
              <a:rPr lang="en-GB" dirty="0" smtClean="0"/>
              <a:t>Doctoral College Manager</a:t>
            </a:r>
          </a:p>
          <a:p>
            <a:r>
              <a:rPr lang="en-GB" dirty="0"/>
              <a:t>Postgrad Fortnight 2021</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7987" y="0"/>
            <a:ext cx="2073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0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6675" y="519113"/>
            <a:ext cx="8173085" cy="877887"/>
          </a:xfrm>
        </p:spPr>
        <p:txBody>
          <a:bodyPr/>
          <a:lstStyle/>
          <a:p>
            <a:r>
              <a:rPr lang="en-GB" dirty="0" smtClean="0"/>
              <a:t>Some things to bear in mind…</a:t>
            </a:r>
            <a:endParaRPr lang="en-GB" dirty="0"/>
          </a:p>
        </p:txBody>
      </p:sp>
      <p:sp>
        <p:nvSpPr>
          <p:cNvPr id="4" name="Text Placeholder 3"/>
          <p:cNvSpPr>
            <a:spLocks noGrp="1"/>
          </p:cNvSpPr>
          <p:nvPr>
            <p:ph type="body" sz="quarter" idx="13"/>
          </p:nvPr>
        </p:nvSpPr>
        <p:spPr>
          <a:xfrm>
            <a:off x="887095" y="1244283"/>
            <a:ext cx="9613265" cy="1993900"/>
          </a:xfrm>
        </p:spPr>
        <p:txBody>
          <a:bodyPr/>
          <a:lstStyle/>
          <a:p>
            <a:r>
              <a:rPr lang="en-GB" sz="2000" dirty="0" smtClean="0"/>
              <a:t>Don't (with some jest, and some seriousness)</a:t>
            </a:r>
            <a:endParaRPr lang="en-GB" sz="2000" dirty="0"/>
          </a:p>
          <a:p>
            <a:r>
              <a:rPr lang="en-GB" sz="2000" dirty="0" smtClean="0"/>
              <a:t>look </a:t>
            </a:r>
            <a:r>
              <a:rPr lang="en-GB" sz="2000" dirty="0"/>
              <a:t>out for opportunities for internships offered by departments </a:t>
            </a:r>
            <a:r>
              <a:rPr lang="en-GB" sz="2000" dirty="0" smtClean="0"/>
              <a:t>or </a:t>
            </a:r>
            <a:r>
              <a:rPr lang="en-GB" sz="2000" dirty="0"/>
              <a:t>volunteering ops that get them in to contact with the day-to-day of research </a:t>
            </a:r>
            <a:r>
              <a:rPr lang="en-GB" sz="2000" dirty="0" smtClean="0"/>
              <a:t>jobs.</a:t>
            </a:r>
            <a:endParaRPr lang="en-GB" sz="2000" dirty="0"/>
          </a:p>
          <a:p>
            <a:r>
              <a:rPr lang="en-GB" sz="2000" dirty="0"/>
              <a:t>Use </a:t>
            </a:r>
            <a:r>
              <a:rPr lang="en-GB" sz="2000" dirty="0" smtClean="0"/>
              <a:t>Undergrad And PGT to </a:t>
            </a:r>
            <a:r>
              <a:rPr lang="en-GB" sz="2000" dirty="0"/>
              <a:t>find out what they're passionate about. And in terms of </a:t>
            </a:r>
            <a:r>
              <a:rPr lang="en-GB" sz="2000" dirty="0" smtClean="0"/>
              <a:t>PGT, </a:t>
            </a:r>
            <a:r>
              <a:rPr lang="en-GB" sz="2000" dirty="0"/>
              <a:t>who </a:t>
            </a:r>
            <a:r>
              <a:rPr lang="en-GB" sz="2000" dirty="0" smtClean="0"/>
              <a:t>you </a:t>
            </a:r>
            <a:r>
              <a:rPr lang="en-GB" sz="2000" dirty="0"/>
              <a:t>might ultimately want to work with.</a:t>
            </a:r>
          </a:p>
          <a:p>
            <a:r>
              <a:rPr lang="en-GB" sz="2000" dirty="0"/>
              <a:t>Find out what's going on in the field - big area studies </a:t>
            </a:r>
            <a:r>
              <a:rPr lang="en-GB" sz="2000" dirty="0" smtClean="0"/>
              <a:t>societies </a:t>
            </a:r>
            <a:r>
              <a:rPr lang="en-GB" sz="2000" dirty="0"/>
              <a:t>are good for this - because the thing that excites you might be so ten years ago. Also sub disciplines might exist that you were previously unaware of.</a:t>
            </a:r>
          </a:p>
          <a:p>
            <a:r>
              <a:rPr lang="en-GB" sz="2000" dirty="0"/>
              <a:t>Talk to tutors, talk to current PhDs, but also remember to take with a pinch of salt because the landscape is changing so fast so what worked for them may not work for you</a:t>
            </a:r>
          </a:p>
          <a:p>
            <a:endParaRPr lang="en-GB" dirty="0"/>
          </a:p>
        </p:txBody>
      </p:sp>
    </p:spTree>
    <p:extLst>
      <p:ext uri="{BB962C8B-B14F-4D97-AF65-F5344CB8AC3E}">
        <p14:creationId xmlns:p14="http://schemas.microsoft.com/office/powerpoint/2010/main" val="295599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6675" y="519113"/>
            <a:ext cx="7990205" cy="877887"/>
          </a:xfrm>
        </p:spPr>
        <p:txBody>
          <a:bodyPr/>
          <a:lstStyle/>
          <a:p>
            <a:r>
              <a:rPr lang="en-GB" dirty="0" smtClean="0"/>
              <a:t>How to apply for and fund a PhD:</a:t>
            </a:r>
            <a:endParaRPr lang="en-GB" dirty="0"/>
          </a:p>
        </p:txBody>
      </p:sp>
      <p:sp>
        <p:nvSpPr>
          <p:cNvPr id="4" name="Text Placeholder 3"/>
          <p:cNvSpPr>
            <a:spLocks noGrp="1"/>
          </p:cNvSpPr>
          <p:nvPr>
            <p:ph type="body" sz="quarter" idx="13"/>
          </p:nvPr>
        </p:nvSpPr>
        <p:spPr>
          <a:xfrm>
            <a:off x="1767840" y="1676399"/>
            <a:ext cx="9052560" cy="1988503"/>
          </a:xfrm>
        </p:spPr>
        <p:txBody>
          <a:bodyPr/>
          <a:lstStyle/>
          <a:p>
            <a:r>
              <a:rPr lang="en-GB" sz="2400" dirty="0">
                <a:hlinkClick r:id="rId2"/>
              </a:rPr>
              <a:t>https://www.qmul.ac.uk/postgraduate/research/applying-for-a-phd</a:t>
            </a:r>
            <a:r>
              <a:rPr lang="en-GB" dirty="0" smtClean="0">
                <a:hlinkClick r:id="rId2"/>
              </a:rPr>
              <a:t>/</a:t>
            </a:r>
            <a:endParaRPr lang="en-GB" dirty="0" smtClean="0"/>
          </a:p>
          <a:p>
            <a:pPr marL="342900" indent="-342900">
              <a:buAutoNum type="arabicParenR"/>
            </a:pPr>
            <a:r>
              <a:rPr lang="en-GB" sz="2400" dirty="0" smtClean="0"/>
              <a:t>Identify a research match</a:t>
            </a:r>
          </a:p>
          <a:p>
            <a:pPr marL="342900" indent="-342900">
              <a:buAutoNum type="arabicParenR"/>
            </a:pPr>
            <a:r>
              <a:rPr lang="en-GB" sz="2400" dirty="0" smtClean="0"/>
              <a:t>Review entry requirements and funding</a:t>
            </a:r>
          </a:p>
          <a:p>
            <a:pPr marL="342900" indent="-342900">
              <a:buAutoNum type="arabicParenR"/>
            </a:pPr>
            <a:r>
              <a:rPr lang="en-GB" sz="2400" dirty="0" smtClean="0"/>
              <a:t>Prepare a research proposal (or not)</a:t>
            </a:r>
          </a:p>
          <a:p>
            <a:pPr marL="342900" indent="-342900">
              <a:buAutoNum type="arabicParenR"/>
            </a:pPr>
            <a:r>
              <a:rPr lang="en-GB" sz="2400" dirty="0" smtClean="0"/>
              <a:t>Gather your documents &amp; apply online</a:t>
            </a:r>
          </a:p>
          <a:p>
            <a:pPr marL="342900" indent="-342900">
              <a:buAutoNum type="arabicParenR"/>
            </a:pPr>
            <a:r>
              <a:rPr lang="en-GB" sz="2400" dirty="0" smtClean="0"/>
              <a:t>What happens next?!</a:t>
            </a:r>
            <a:endParaRPr lang="en-GB" sz="2400" dirty="0"/>
          </a:p>
        </p:txBody>
      </p:sp>
    </p:spTree>
    <p:extLst>
      <p:ext uri="{BB962C8B-B14F-4D97-AF65-F5344CB8AC3E}">
        <p14:creationId xmlns:p14="http://schemas.microsoft.com/office/powerpoint/2010/main" val="2304407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Exercise!</a:t>
            </a:r>
            <a:endParaRPr lang="en-GB" dirty="0"/>
          </a:p>
        </p:txBody>
      </p:sp>
      <p:sp>
        <p:nvSpPr>
          <p:cNvPr id="4" name="Text Placeholder 3"/>
          <p:cNvSpPr>
            <a:spLocks noGrp="1"/>
          </p:cNvSpPr>
          <p:nvPr>
            <p:ph type="body" sz="quarter" idx="13"/>
          </p:nvPr>
        </p:nvSpPr>
        <p:spPr>
          <a:xfrm>
            <a:off x="1389062" y="1549083"/>
            <a:ext cx="9842818" cy="1993900"/>
          </a:xfrm>
        </p:spPr>
        <p:txBody>
          <a:bodyPr/>
          <a:lstStyle/>
          <a:p>
            <a:r>
              <a:rPr lang="en-GB" sz="2000" dirty="0" smtClean="0"/>
              <a:t>You have 5 minutes to identify (use google), 2 academics who might supervise research in your area!</a:t>
            </a:r>
            <a:endParaRPr lang="en-GB" sz="2000" dirty="0"/>
          </a:p>
        </p:txBody>
      </p:sp>
    </p:spTree>
    <p:extLst>
      <p:ext uri="{BB962C8B-B14F-4D97-AF65-F5344CB8AC3E}">
        <p14:creationId xmlns:p14="http://schemas.microsoft.com/office/powerpoint/2010/main" val="193861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Key dates</a:t>
            </a:r>
            <a:endParaRPr lang="en-GB" dirty="0"/>
          </a:p>
        </p:txBody>
      </p:sp>
      <p:sp>
        <p:nvSpPr>
          <p:cNvPr id="4" name="Text Placeholder 3"/>
          <p:cNvSpPr>
            <a:spLocks noGrp="1"/>
          </p:cNvSpPr>
          <p:nvPr>
            <p:ph type="body" sz="quarter" idx="13"/>
          </p:nvPr>
        </p:nvSpPr>
        <p:spPr>
          <a:xfrm>
            <a:off x="1191895" y="1671003"/>
            <a:ext cx="8714105" cy="1993900"/>
          </a:xfrm>
        </p:spPr>
        <p:txBody>
          <a:bodyPr/>
          <a:lstStyle/>
          <a:p>
            <a:r>
              <a:rPr lang="en-GB" sz="2400" b="1" i="1" u="sng" dirty="0" smtClean="0"/>
              <a:t>Most</a:t>
            </a:r>
            <a:r>
              <a:rPr lang="en-GB" sz="2400" i="1" dirty="0" smtClean="0"/>
              <a:t> </a:t>
            </a:r>
            <a:r>
              <a:rPr lang="en-GB" sz="2400" dirty="0" smtClean="0"/>
              <a:t>funding deadlines will be January 31</a:t>
            </a:r>
            <a:r>
              <a:rPr lang="en-GB" sz="2400" baseline="30000" dirty="0" smtClean="0"/>
              <a:t>st</a:t>
            </a:r>
            <a:r>
              <a:rPr lang="en-GB" sz="2400" dirty="0" smtClean="0"/>
              <a:t> 2022</a:t>
            </a:r>
          </a:p>
          <a:p>
            <a:r>
              <a:rPr lang="en-GB" sz="2000" i="1" dirty="0" smtClean="0"/>
              <a:t>NB: Law deadline is usually December</a:t>
            </a:r>
          </a:p>
          <a:p>
            <a:r>
              <a:rPr lang="en-GB" sz="2400" dirty="0" smtClean="0"/>
              <a:t>Contact supervisors over the coming term.</a:t>
            </a:r>
          </a:p>
          <a:p>
            <a:r>
              <a:rPr lang="en-GB" sz="2400" dirty="0" smtClean="0"/>
              <a:t>‘project’ information is usually available 1</a:t>
            </a:r>
            <a:r>
              <a:rPr lang="en-GB" sz="2400" baseline="30000" dirty="0" smtClean="0"/>
              <a:t>st</a:t>
            </a:r>
            <a:r>
              <a:rPr lang="en-GB" sz="2400" dirty="0" smtClean="0"/>
              <a:t> week in November</a:t>
            </a:r>
          </a:p>
          <a:p>
            <a:pPr lvl="1"/>
            <a:endParaRPr lang="en-GB" i="1" dirty="0"/>
          </a:p>
        </p:txBody>
      </p:sp>
    </p:spTree>
    <p:extLst>
      <p:ext uri="{BB962C8B-B14F-4D97-AF65-F5344CB8AC3E}">
        <p14:creationId xmlns:p14="http://schemas.microsoft.com/office/powerpoint/2010/main" val="39786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Any questions?</a:t>
            </a:r>
            <a:endParaRPr lang="en-GB" dirty="0"/>
          </a:p>
        </p:txBody>
      </p:sp>
      <p:sp>
        <p:nvSpPr>
          <p:cNvPr id="3" name="Text Placeholder 2"/>
          <p:cNvSpPr>
            <a:spLocks noGrp="1"/>
          </p:cNvSpPr>
          <p:nvPr>
            <p:ph type="body" sz="quarter" idx="12"/>
          </p:nvPr>
        </p:nvSpPr>
        <p:spPr>
          <a:xfrm>
            <a:off x="1336675" y="1943100"/>
            <a:ext cx="7816850" cy="1219200"/>
          </a:xfrm>
        </p:spPr>
        <p:txBody>
          <a:bodyPr/>
          <a:lstStyle/>
          <a:p>
            <a:r>
              <a:rPr lang="en-GB" dirty="0" smtClean="0"/>
              <a:t>Email me:</a:t>
            </a:r>
          </a:p>
          <a:p>
            <a:r>
              <a:rPr lang="en-GB" dirty="0" smtClean="0"/>
              <a:t>z.parker@qmul.ac.uk</a:t>
            </a:r>
            <a:endParaRPr lang="en-GB" dirty="0"/>
          </a:p>
        </p:txBody>
      </p:sp>
    </p:spTree>
    <p:extLst>
      <p:ext uri="{BB962C8B-B14F-4D97-AF65-F5344CB8AC3E}">
        <p14:creationId xmlns:p14="http://schemas.microsoft.com/office/powerpoint/2010/main" val="186351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This session will cover:</a:t>
            </a:r>
            <a:endParaRPr lang="en-GB" dirty="0"/>
          </a:p>
        </p:txBody>
      </p:sp>
      <p:sp>
        <p:nvSpPr>
          <p:cNvPr id="4" name="Text Placeholder 3"/>
          <p:cNvSpPr>
            <a:spLocks noGrp="1"/>
          </p:cNvSpPr>
          <p:nvPr>
            <p:ph type="body" sz="quarter" idx="13"/>
          </p:nvPr>
        </p:nvSpPr>
        <p:spPr>
          <a:xfrm>
            <a:off x="1336675" y="1927225"/>
            <a:ext cx="3890328" cy="2382837"/>
          </a:xfrm>
        </p:spPr>
        <p:txBody>
          <a:bodyPr/>
          <a:lstStyle/>
          <a:p>
            <a:r>
              <a:rPr lang="en-GB" sz="2800" dirty="0" smtClean="0"/>
              <a:t>What is a PhD</a:t>
            </a:r>
          </a:p>
          <a:p>
            <a:r>
              <a:rPr lang="en-GB" sz="2800" dirty="0" smtClean="0"/>
              <a:t>Why do a PhD?</a:t>
            </a:r>
          </a:p>
          <a:p>
            <a:r>
              <a:rPr lang="en-GB" sz="2800" dirty="0" smtClean="0"/>
              <a:t>How to apply for and fund a PhD?</a:t>
            </a:r>
          </a:p>
          <a:p>
            <a:r>
              <a:rPr lang="en-GB" sz="2800" dirty="0" smtClean="0"/>
              <a:t>Questions</a:t>
            </a:r>
            <a:endParaRPr lang="en-GB" sz="2800" dirty="0"/>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31074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36675" y="519113"/>
            <a:ext cx="7152005" cy="877887"/>
          </a:xfrm>
        </p:spPr>
        <p:txBody>
          <a:bodyPr/>
          <a:lstStyle/>
          <a:p>
            <a:r>
              <a:rPr lang="en-GB" dirty="0" smtClean="0"/>
              <a:t>Some things to know…</a:t>
            </a:r>
            <a:endParaRPr lang="en-GB" dirty="0"/>
          </a:p>
        </p:txBody>
      </p:sp>
      <p:sp>
        <p:nvSpPr>
          <p:cNvPr id="4" name="Text Placeholder 3"/>
          <p:cNvSpPr>
            <a:spLocks noGrp="1"/>
          </p:cNvSpPr>
          <p:nvPr>
            <p:ph type="body" sz="quarter" idx="13"/>
          </p:nvPr>
        </p:nvSpPr>
        <p:spPr>
          <a:xfrm>
            <a:off x="1389062" y="1533843"/>
            <a:ext cx="9797098" cy="1993900"/>
          </a:xfrm>
        </p:spPr>
        <p:txBody>
          <a:bodyPr/>
          <a:lstStyle/>
          <a:p>
            <a:r>
              <a:rPr lang="en-GB" sz="2800" dirty="0" smtClean="0"/>
              <a:t>I have nothing to do with your application.</a:t>
            </a:r>
          </a:p>
          <a:p>
            <a:r>
              <a:rPr lang="en-GB" sz="2800" dirty="0" smtClean="0"/>
              <a:t>Everything you say and ask in this session is confidential and will not be taken into account on an application.</a:t>
            </a:r>
          </a:p>
          <a:p>
            <a:r>
              <a:rPr lang="en-GB" sz="2800" dirty="0" smtClean="0"/>
              <a:t>I am here to help you, but I can’t do the application for you! </a:t>
            </a:r>
            <a:endParaRPr lang="en-GB" sz="2800" dirty="0"/>
          </a:p>
        </p:txBody>
      </p:sp>
    </p:spTree>
    <p:extLst>
      <p:ext uri="{BB962C8B-B14F-4D97-AF65-F5344CB8AC3E}">
        <p14:creationId xmlns:p14="http://schemas.microsoft.com/office/powerpoint/2010/main" val="1123594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What is a PhD</a:t>
            </a:r>
            <a:endParaRPr lang="en-GB" dirty="0"/>
          </a:p>
        </p:txBody>
      </p:sp>
      <p:sp>
        <p:nvSpPr>
          <p:cNvPr id="4" name="Text Placeholder 3"/>
          <p:cNvSpPr>
            <a:spLocks noGrp="1"/>
          </p:cNvSpPr>
          <p:nvPr>
            <p:ph type="body" sz="quarter" idx="13"/>
          </p:nvPr>
        </p:nvSpPr>
        <p:spPr>
          <a:xfrm>
            <a:off x="1176655" y="1409383"/>
            <a:ext cx="9018905" cy="1993900"/>
          </a:xfrm>
        </p:spPr>
        <p:txBody>
          <a:bodyPr/>
          <a:lstStyle/>
          <a:p>
            <a:r>
              <a:rPr lang="en-GB" sz="2000" b="1" dirty="0"/>
              <a:t>A PhD is a doctoral research degree and normally the highest level of academic qualification you can achieve. </a:t>
            </a:r>
            <a:r>
              <a:rPr lang="en-GB" sz="2000" dirty="0"/>
              <a:t>The degree normally takes between three and four years of full-time work towards a thesis offering an original contribution to your subject</a:t>
            </a:r>
            <a:r>
              <a:rPr lang="en-GB" sz="2000" dirty="0" smtClean="0"/>
              <a:t>.</a:t>
            </a:r>
          </a:p>
          <a:p>
            <a:r>
              <a:rPr lang="en-GB" sz="2000" b="1" dirty="0" smtClean="0"/>
              <a:t>Its like a Research Apprenticeship (although we can’t currently offer PhDs as apprenticeships…which is annoying.)</a:t>
            </a:r>
          </a:p>
          <a:p>
            <a:r>
              <a:rPr lang="en-GB" sz="2000" dirty="0"/>
              <a:t>Carrying out a </a:t>
            </a:r>
            <a:r>
              <a:rPr lang="en-GB" sz="2000" b="1" dirty="0"/>
              <a:t>literature review</a:t>
            </a:r>
            <a:r>
              <a:rPr lang="en-GB" sz="2000" dirty="0"/>
              <a:t> (a survey of current scholarship in your field).</a:t>
            </a:r>
          </a:p>
          <a:p>
            <a:r>
              <a:rPr lang="en-GB" sz="2000" dirty="0"/>
              <a:t>Conducting </a:t>
            </a:r>
            <a:r>
              <a:rPr lang="en-GB" sz="2000" b="1" dirty="0"/>
              <a:t>original research</a:t>
            </a:r>
            <a:r>
              <a:rPr lang="en-GB" sz="2000" dirty="0"/>
              <a:t> and collecting your </a:t>
            </a:r>
            <a:r>
              <a:rPr lang="en-GB" sz="2000" b="1" dirty="0"/>
              <a:t>results</a:t>
            </a:r>
            <a:r>
              <a:rPr lang="en-GB" sz="2000" dirty="0"/>
              <a:t>.</a:t>
            </a:r>
          </a:p>
          <a:p>
            <a:r>
              <a:rPr lang="en-GB" sz="2000" dirty="0"/>
              <a:t>Producing a </a:t>
            </a:r>
            <a:r>
              <a:rPr lang="en-GB" sz="2000" b="1" dirty="0"/>
              <a:t>thesis</a:t>
            </a:r>
            <a:r>
              <a:rPr lang="en-GB" sz="2000" dirty="0"/>
              <a:t> that presents your conclusions.</a:t>
            </a:r>
          </a:p>
          <a:p>
            <a:r>
              <a:rPr lang="en-GB" sz="2000" b="1" dirty="0"/>
              <a:t>Writing up</a:t>
            </a:r>
            <a:r>
              <a:rPr lang="en-GB" sz="2000" dirty="0"/>
              <a:t> your thesis and submitting it as a </a:t>
            </a:r>
            <a:r>
              <a:rPr lang="en-GB" sz="2000" b="1" dirty="0"/>
              <a:t>dissertation</a:t>
            </a:r>
            <a:r>
              <a:rPr lang="en-GB" sz="2000" dirty="0"/>
              <a:t>.</a:t>
            </a:r>
          </a:p>
          <a:p>
            <a:r>
              <a:rPr lang="en-GB" sz="2000" b="1" dirty="0"/>
              <a:t>Defending</a:t>
            </a:r>
            <a:r>
              <a:rPr lang="en-GB" sz="2000" dirty="0"/>
              <a:t> your thesis in an oral </a:t>
            </a:r>
            <a:r>
              <a:rPr lang="en-GB" sz="2000" b="1" dirty="0"/>
              <a:t>viva </a:t>
            </a:r>
            <a:r>
              <a:rPr lang="en-GB" sz="2000" dirty="0"/>
              <a:t> exam.</a:t>
            </a:r>
          </a:p>
          <a:p>
            <a:endParaRPr lang="en-GB" dirty="0"/>
          </a:p>
        </p:txBody>
      </p:sp>
    </p:spTree>
    <p:extLst>
      <p:ext uri="{BB962C8B-B14F-4D97-AF65-F5344CB8AC3E}">
        <p14:creationId xmlns:p14="http://schemas.microsoft.com/office/powerpoint/2010/main" val="338182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Exercise!</a:t>
            </a:r>
            <a:endParaRPr lang="en-GB" dirty="0"/>
          </a:p>
        </p:txBody>
      </p:sp>
      <p:sp>
        <p:nvSpPr>
          <p:cNvPr id="4" name="Text Placeholder 3"/>
          <p:cNvSpPr>
            <a:spLocks noGrp="1"/>
          </p:cNvSpPr>
          <p:nvPr>
            <p:ph type="body" sz="quarter" idx="13"/>
          </p:nvPr>
        </p:nvSpPr>
        <p:spPr>
          <a:xfrm>
            <a:off x="1176655" y="1409383"/>
            <a:ext cx="9582785" cy="1993900"/>
          </a:xfrm>
        </p:spPr>
        <p:txBody>
          <a:bodyPr/>
          <a:lstStyle/>
          <a:p>
            <a:r>
              <a:rPr lang="en-GB" sz="2400" dirty="0" smtClean="0"/>
              <a:t>You’ve got 5 minutes to come up with a 20 second ‘elevator pitch’ about what you’re doing now and what you’d like to study a PhD in.</a:t>
            </a:r>
          </a:p>
          <a:p>
            <a:endParaRPr lang="en-GB" sz="2400" dirty="0"/>
          </a:p>
          <a:p>
            <a:r>
              <a:rPr lang="en-GB" sz="2400" dirty="0" smtClean="0"/>
              <a:t>My name is….</a:t>
            </a:r>
          </a:p>
          <a:p>
            <a:r>
              <a:rPr lang="en-GB" sz="2400" dirty="0" smtClean="0"/>
              <a:t>I am currently studying….</a:t>
            </a:r>
          </a:p>
          <a:p>
            <a:r>
              <a:rPr lang="en-GB" sz="2400" dirty="0" smtClean="0"/>
              <a:t>I would like to study a PhD in…</a:t>
            </a:r>
          </a:p>
          <a:p>
            <a:r>
              <a:rPr lang="en-GB" sz="2400" dirty="0" smtClean="0"/>
              <a:t>Which is…..</a:t>
            </a:r>
            <a:endParaRPr lang="en-GB" sz="2400" dirty="0"/>
          </a:p>
        </p:txBody>
      </p:sp>
    </p:spTree>
    <p:extLst>
      <p:ext uri="{BB962C8B-B14F-4D97-AF65-F5344CB8AC3E}">
        <p14:creationId xmlns:p14="http://schemas.microsoft.com/office/powerpoint/2010/main" val="205955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Why do a PhD?</a:t>
            </a:r>
            <a:endParaRPr lang="en-GB" dirty="0"/>
          </a:p>
        </p:txBody>
      </p:sp>
      <p:sp>
        <p:nvSpPr>
          <p:cNvPr id="4" name="Text Placeholder 3"/>
          <p:cNvSpPr>
            <a:spLocks noGrp="1"/>
          </p:cNvSpPr>
          <p:nvPr>
            <p:ph type="body" sz="quarter" idx="13"/>
          </p:nvPr>
        </p:nvSpPr>
        <p:spPr>
          <a:xfrm>
            <a:off x="1831975" y="1533842"/>
            <a:ext cx="9399905" cy="3830637"/>
          </a:xfrm>
        </p:spPr>
        <p:txBody>
          <a:bodyPr/>
          <a:lstStyle/>
          <a:p>
            <a:r>
              <a:rPr lang="en-GB" dirty="0" smtClean="0"/>
              <a:t>You want an academic career?</a:t>
            </a:r>
          </a:p>
          <a:p>
            <a:r>
              <a:rPr lang="en-GB" dirty="0" smtClean="0"/>
              <a:t>You want a research career?</a:t>
            </a:r>
          </a:p>
          <a:p>
            <a:r>
              <a:rPr lang="en-GB" dirty="0" smtClean="0"/>
              <a:t>You want to spend 4 years becoming a world expert in a subject</a:t>
            </a:r>
          </a:p>
          <a:p>
            <a:r>
              <a:rPr lang="en-GB" dirty="0" smtClean="0"/>
              <a:t>To learn transferable skills:</a:t>
            </a:r>
          </a:p>
          <a:p>
            <a:pPr lvl="1"/>
            <a:r>
              <a:rPr lang="en-GB" dirty="0"/>
              <a:t>Presentation and public speaking skills – you might have the opportunity to present your work at academic conferences or at public engagement events, which can be a useful experience whatever your future career plans</a:t>
            </a:r>
          </a:p>
          <a:p>
            <a:pPr lvl="1"/>
            <a:r>
              <a:rPr lang="en-GB" dirty="0"/>
              <a:t>Teaching – most PhDs allow research students to teach at an undergraduate level</a:t>
            </a:r>
          </a:p>
          <a:p>
            <a:pPr lvl="1"/>
            <a:r>
              <a:rPr lang="en-GB" dirty="0"/>
              <a:t>Time management – successfully juggling the various responsibilities of a PhD is a genuinely impressive achievement that will be recognised by future employers</a:t>
            </a:r>
          </a:p>
          <a:p>
            <a:pPr lvl="1"/>
            <a:r>
              <a:rPr lang="en-GB" dirty="0"/>
              <a:t>Networking – over the course of your PhD, you’re likely to meet plenty of experts and professionals, giving you the chance to forge new relationships that could prove useful in the future</a:t>
            </a:r>
            <a:endParaRPr lang="en-GB" dirty="0" smtClean="0"/>
          </a:p>
          <a:p>
            <a:endParaRPr lang="en-GB" dirty="0"/>
          </a:p>
        </p:txBody>
      </p:sp>
    </p:spTree>
    <p:extLst>
      <p:ext uri="{BB962C8B-B14F-4D97-AF65-F5344CB8AC3E}">
        <p14:creationId xmlns:p14="http://schemas.microsoft.com/office/powerpoint/2010/main" val="207014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l="66388" t="30806" r="20905" b="16782"/>
          <a:stretch>
            <a:fillRect/>
          </a:stretch>
        </p:blipFill>
        <p:spPr bwMode="auto">
          <a:xfrm>
            <a:off x="6342064" y="2468564"/>
            <a:ext cx="18573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l="66423" t="21852" r="20950" b="26076"/>
          <a:stretch>
            <a:fillRect/>
          </a:stretch>
        </p:blipFill>
        <p:spPr bwMode="auto">
          <a:xfrm>
            <a:off x="8413751" y="2468564"/>
            <a:ext cx="18399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7"/>
          <p:cNvSpPr>
            <a:spLocks noGrp="1" noChangeArrowheads="1"/>
          </p:cNvSpPr>
          <p:nvPr>
            <p:ph type="title"/>
          </p:nvPr>
        </p:nvSpPr>
        <p:spPr>
          <a:xfrm>
            <a:off x="1847851" y="274638"/>
            <a:ext cx="8405813" cy="1143000"/>
          </a:xfrm>
        </p:spPr>
        <p:txBody>
          <a:bodyPr/>
          <a:lstStyle/>
          <a:p>
            <a:pPr algn="ctr"/>
            <a:r>
              <a:rPr lang="en-GB" altLang="en-US" sz="3000"/>
              <a:t>Career Destinations of PhDs, 3 years after Graduation </a:t>
            </a:r>
          </a:p>
        </p:txBody>
      </p:sp>
      <p:sp>
        <p:nvSpPr>
          <p:cNvPr id="25605" name="TextBox 9"/>
          <p:cNvSpPr txBox="1">
            <a:spLocks noChangeArrowheads="1"/>
          </p:cNvSpPr>
          <p:nvPr/>
        </p:nvSpPr>
        <p:spPr bwMode="auto">
          <a:xfrm>
            <a:off x="1992313" y="6308725"/>
            <a:ext cx="79480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GB" altLang="en-US" sz="1200">
                <a:hlinkClick r:id="rId4" action="ppaction://hlinkfile"/>
              </a:rPr>
              <a:t>Vitae: What do Researchers do? </a:t>
            </a:r>
          </a:p>
          <a:p>
            <a:pPr>
              <a:spcBef>
                <a:spcPct val="0"/>
              </a:spcBef>
              <a:buFontTx/>
              <a:buNone/>
            </a:pPr>
            <a:r>
              <a:rPr lang="en-GB" altLang="en-US" sz="1200">
                <a:hlinkClick r:id="rId4" action="ppaction://hlinkfile"/>
              </a:rPr>
              <a:t>Based on 2073 PhDs and 428 Masters Graduates – 3 years after graduation. Survey 2010 </a:t>
            </a:r>
            <a:endParaRPr lang="en-GB" altLang="en-US" sz="1200"/>
          </a:p>
        </p:txBody>
      </p:sp>
      <p:pic>
        <p:nvPicPr>
          <p:cNvPr id="25606" name="Picture 2" descr="Arts and Humanities infographic"/>
          <p:cNvPicPr>
            <a:picLocks noChangeAspect="1" noChangeArrowheads="1"/>
          </p:cNvPicPr>
          <p:nvPr/>
        </p:nvPicPr>
        <p:blipFill>
          <a:blip r:embed="rId5" cstate="print">
            <a:extLst>
              <a:ext uri="{28A0092B-C50C-407E-A947-70E740481C1C}">
                <a14:useLocalDpi xmlns:a14="http://schemas.microsoft.com/office/drawing/2010/main" val="0"/>
              </a:ext>
            </a:extLst>
          </a:blip>
          <a:srcRect t="25011" b="50203"/>
          <a:stretch>
            <a:fillRect/>
          </a:stretch>
        </p:blipFill>
        <p:spPr bwMode="auto">
          <a:xfrm>
            <a:off x="4271964" y="2479676"/>
            <a:ext cx="185578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Social science infographic"/>
          <p:cNvPicPr>
            <a:picLocks noChangeAspect="1" noChangeArrowheads="1"/>
          </p:cNvPicPr>
          <p:nvPr/>
        </p:nvPicPr>
        <p:blipFill>
          <a:blip r:embed="rId6" cstate="print">
            <a:extLst>
              <a:ext uri="{28A0092B-C50C-407E-A947-70E740481C1C}">
                <a14:useLocalDpi xmlns:a14="http://schemas.microsoft.com/office/drawing/2010/main" val="0"/>
              </a:ext>
            </a:extLst>
          </a:blip>
          <a:srcRect t="25114" b="50070"/>
          <a:stretch>
            <a:fillRect/>
          </a:stretch>
        </p:blipFill>
        <p:spPr bwMode="auto">
          <a:xfrm>
            <a:off x="2152650" y="2468564"/>
            <a:ext cx="1862138"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78138" y="3246439"/>
            <a:ext cx="461962" cy="143668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4968875" y="3592514"/>
            <a:ext cx="496888" cy="117792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7051676" y="3660775"/>
            <a:ext cx="517525" cy="100488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a:xfrm>
            <a:off x="9102726" y="3806825"/>
            <a:ext cx="493713" cy="8763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a:spLocks noChangeArrowheads="1"/>
          </p:cNvSpPr>
          <p:nvPr/>
        </p:nvSpPr>
        <p:spPr bwMode="auto">
          <a:xfrm>
            <a:off x="2355838" y="4881564"/>
            <a:ext cx="1611339"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1400">
                <a:solidFill>
                  <a:srgbClr val="002060"/>
                </a:solidFill>
              </a:rPr>
              <a:t>Social Science</a:t>
            </a:r>
          </a:p>
          <a:p>
            <a:pPr algn="ctr">
              <a:spcBef>
                <a:spcPct val="0"/>
              </a:spcBef>
              <a:buFontTx/>
              <a:buNone/>
            </a:pPr>
            <a:r>
              <a:rPr lang="en-GB" altLang="en-US" sz="1400">
                <a:solidFill>
                  <a:srgbClr val="002060"/>
                </a:solidFill>
              </a:rPr>
              <a:t>59% in HE </a:t>
            </a:r>
          </a:p>
        </p:txBody>
      </p:sp>
      <p:sp>
        <p:nvSpPr>
          <p:cNvPr id="9" name="Rectangle 8"/>
          <p:cNvSpPr>
            <a:spLocks noChangeArrowheads="1"/>
          </p:cNvSpPr>
          <p:nvPr/>
        </p:nvSpPr>
        <p:spPr bwMode="auto">
          <a:xfrm>
            <a:off x="3044826" y="4892676"/>
            <a:ext cx="430371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1400">
                <a:solidFill>
                  <a:srgbClr val="002060"/>
                </a:solidFill>
              </a:rPr>
              <a:t>Arts and Humanities</a:t>
            </a:r>
          </a:p>
          <a:p>
            <a:pPr algn="ctr">
              <a:spcBef>
                <a:spcPct val="0"/>
              </a:spcBef>
              <a:buFontTx/>
              <a:buNone/>
            </a:pPr>
            <a:r>
              <a:rPr lang="en-GB" altLang="en-US" sz="1400">
                <a:solidFill>
                  <a:srgbClr val="002060"/>
                </a:solidFill>
              </a:rPr>
              <a:t>46% in HE </a:t>
            </a:r>
          </a:p>
        </p:txBody>
      </p:sp>
      <p:sp>
        <p:nvSpPr>
          <p:cNvPr id="15" name="Rectangle 14"/>
          <p:cNvSpPr>
            <a:spLocks noChangeArrowheads="1"/>
          </p:cNvSpPr>
          <p:nvPr/>
        </p:nvSpPr>
        <p:spPr bwMode="auto">
          <a:xfrm>
            <a:off x="5024438" y="4919664"/>
            <a:ext cx="45720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1400">
                <a:solidFill>
                  <a:srgbClr val="002060"/>
                </a:solidFill>
              </a:rPr>
              <a:t>Biomedical Science</a:t>
            </a:r>
          </a:p>
          <a:p>
            <a:pPr algn="ctr">
              <a:spcBef>
                <a:spcPct val="0"/>
              </a:spcBef>
              <a:buFontTx/>
              <a:buNone/>
            </a:pPr>
            <a:r>
              <a:rPr lang="en-GB" altLang="en-US" sz="1400">
                <a:solidFill>
                  <a:srgbClr val="002060"/>
                </a:solidFill>
              </a:rPr>
              <a:t>33% in HE </a:t>
            </a:r>
          </a:p>
        </p:txBody>
      </p:sp>
      <p:sp>
        <p:nvSpPr>
          <p:cNvPr id="16" name="Rectangle 15"/>
          <p:cNvSpPr>
            <a:spLocks noChangeArrowheads="1"/>
          </p:cNvSpPr>
          <p:nvPr/>
        </p:nvSpPr>
        <p:spPr bwMode="auto">
          <a:xfrm>
            <a:off x="7051675" y="4919664"/>
            <a:ext cx="45720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1400">
                <a:solidFill>
                  <a:srgbClr val="002060"/>
                </a:solidFill>
              </a:rPr>
              <a:t>Physical Science</a:t>
            </a:r>
          </a:p>
          <a:p>
            <a:pPr algn="ctr">
              <a:spcBef>
                <a:spcPct val="0"/>
              </a:spcBef>
              <a:buFontTx/>
              <a:buNone/>
            </a:pPr>
            <a:r>
              <a:rPr lang="en-GB" altLang="en-US" sz="1400">
                <a:solidFill>
                  <a:srgbClr val="002060"/>
                </a:solidFill>
              </a:rPr>
              <a:t>30% in HE </a:t>
            </a:r>
            <a:endParaRPr lang="en-GB" altLang="en-US" sz="1800">
              <a:solidFill>
                <a:srgbClr val="002060"/>
              </a:solidFill>
            </a:endParaRPr>
          </a:p>
        </p:txBody>
      </p:sp>
    </p:spTree>
    <p:extLst>
      <p:ext uri="{BB962C8B-B14F-4D97-AF65-F5344CB8AC3E}">
        <p14:creationId xmlns:p14="http://schemas.microsoft.com/office/powerpoint/2010/main" val="3444110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
        <p:nvSpPr>
          <p:cNvPr id="4" name="Text Placeholder 3"/>
          <p:cNvSpPr>
            <a:spLocks noGrp="1"/>
          </p:cNvSpPr>
          <p:nvPr>
            <p:ph type="body" sz="quarter" idx="13"/>
          </p:nvPr>
        </p:nvSpPr>
        <p:spPr/>
        <p:txBody>
          <a:bodyPr/>
          <a:lstStyle/>
          <a:p>
            <a:endParaRPr lang="en-GB"/>
          </a:p>
        </p:txBody>
      </p:sp>
      <p:sp>
        <p:nvSpPr>
          <p:cNvPr id="5" name="Text Placeholder 4"/>
          <p:cNvSpPr>
            <a:spLocks noGrp="1"/>
          </p:cNvSpPr>
          <p:nvPr>
            <p:ph type="body" sz="quarter" idx="14"/>
          </p:nvPr>
        </p:nvSpPr>
        <p:spPr/>
        <p:txBody>
          <a:bodyPr/>
          <a:lstStyle/>
          <a:p>
            <a:endParaRPr lang="en-GB"/>
          </a:p>
        </p:txBody>
      </p:sp>
      <p:pic>
        <p:nvPicPr>
          <p:cNvPr id="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2530" y="257969"/>
            <a:ext cx="7350919" cy="551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73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Exercise</a:t>
            </a:r>
            <a:endParaRPr lang="en-GB" dirty="0"/>
          </a:p>
        </p:txBody>
      </p:sp>
      <p:sp>
        <p:nvSpPr>
          <p:cNvPr id="4" name="Text Placeholder 3"/>
          <p:cNvSpPr>
            <a:spLocks noGrp="1"/>
          </p:cNvSpPr>
          <p:nvPr>
            <p:ph type="body" sz="quarter" idx="13"/>
          </p:nvPr>
        </p:nvSpPr>
        <p:spPr>
          <a:xfrm>
            <a:off x="1336675" y="1947863"/>
            <a:ext cx="8660765" cy="1993900"/>
          </a:xfrm>
        </p:spPr>
        <p:txBody>
          <a:bodyPr/>
          <a:lstStyle/>
          <a:p>
            <a:r>
              <a:rPr lang="en-GB" sz="2800" dirty="0" smtClean="0"/>
              <a:t>Share in the chat – why do you want to do a PhD?</a:t>
            </a:r>
            <a:endParaRPr lang="en-GB" sz="2800" dirty="0"/>
          </a:p>
        </p:txBody>
      </p:sp>
    </p:spTree>
    <p:extLst>
      <p:ext uri="{BB962C8B-B14F-4D97-AF65-F5344CB8AC3E}">
        <p14:creationId xmlns:p14="http://schemas.microsoft.com/office/powerpoint/2010/main" val="795010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QMUL Document" ma:contentTypeID="0x0101005EA864BF41DF8A41860E925F5B29BCF50085E0F6ECAD528E4EAFB2C3A551B75B26" ma:contentTypeVersion="17" ma:contentTypeDescription="" ma:contentTypeScope="" ma:versionID="f487eb520cdf6bb9b66a4c62a8e5ffb6">
  <xsd:schema xmlns:xsd="http://www.w3.org/2001/XMLSchema" xmlns:xs="http://www.w3.org/2001/XMLSchema" xmlns:p="http://schemas.microsoft.com/office/2006/metadata/properties" xmlns:ns1="http://schemas.microsoft.com/sharepoint/v3" xmlns:ns2="d5efd484-15aa-41a0-83f6-0646502cb6d6" xmlns:ns3="d95237f1-44d5-4471-ba54-5e9e8c6be695" xmlns:ns4="3da03c9a-39fb-4d55-8dc9-d3b54545132f" targetNamespace="http://schemas.microsoft.com/office/2006/metadata/properties" ma:root="true" ma:fieldsID="2b0b153e642d2ec07c31e56837aaa212" ns1:_="" ns2:_="" ns3:_="" ns4:_="">
    <xsd:import namespace="http://schemas.microsoft.com/sharepoint/v3"/>
    <xsd:import namespace="d5efd484-15aa-41a0-83f6-0646502cb6d6"/>
    <xsd:import namespace="d95237f1-44d5-4471-ba54-5e9e8c6be695"/>
    <xsd:import namespace="3da03c9a-39fb-4d55-8dc9-d3b54545132f"/>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g83bdfb79f4e4bc9b58262ed6b950f9e" minOccurs="0"/>
                <xsd:element ref="ns3:ia7d89f95f8e4c42ab4faa1fc3002ea0" minOccurs="0"/>
                <xsd:element ref="ns3:k6346f8e316140218b143dcca2e3ca8d" minOccurs="0"/>
                <xsd:element ref="ns3:i596c3af0d774ea4a15dd3f71457b096" minOccurs="0"/>
                <xsd:element ref="ns3:i9b985f4a05e4f39b5dae9fb81ddaa79" minOccurs="0"/>
                <xsd:element ref="ns3:l7b3469a2ea14a06a2d1c99ce62a5d6f"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3:SharedWithUsers" minOccurs="0"/>
                <xsd:element ref="ns3: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displayName="QMULDocumentStatus_0" ma:hidden="true" ma:internalName="QMULDocumentStatusTaxHTField0">
      <xsd:simpleType>
        <xsd:restriction base="dms:Note"/>
      </xsd:simpleType>
    </xsd:element>
    <xsd:element name="QMULDepartmentTaxHTField0" ma:index="10" nillable="true" ma:displayName="QMULDepartment_0" ma:hidden="true" ma:internalName="QMULDepartmentTaxHTField0">
      <xsd:simpleType>
        <xsd:restriction base="dms:Note"/>
      </xsd:simpleType>
    </xsd:element>
    <xsd:element name="QMULSchoolTaxHTField0" ma:index="12" nillable="true" ma:displayName="QMULSchool_0" ma:hidden="true" ma:internalName="QMULSchoolTaxHTField0">
      <xsd:simpleType>
        <xsd:restriction base="dms:Note"/>
      </xsd:simpleType>
    </xsd:element>
    <xsd:element name="QMULDocumentTypeTaxHTField0" ma:index="14" nillable="true" ma:displayName="QMULDocumentType_0" ma:hidden="true" ma:internalName="QMULDocumentTypeTaxHTField0">
      <xsd:simpleType>
        <xsd:restriction base="dms:Note"/>
      </xsd:simpleType>
    </xsd:element>
    <xsd:element name="QMULLocationTaxHTField0" ma:index="16" nillable="true" ma:displayName="QMULLocation_0" ma:hidden="true" ma:internalName="QMULLocationTaxHTField0">
      <xsd:simpleType>
        <xsd:restriction base="dms:Note"/>
      </xsd:simpleType>
    </xsd:element>
    <xsd:element name="QMULInformationClassificationTaxHTField0" ma:index="18" nillable="true" ma:displayName="QMULInformationClassification_0" ma:hidden="true" ma:internalName="QMULInformationClassificationTaxHTField0">
      <xsd:simpleType>
        <xsd:restriction base="dms:Note"/>
      </xsd:simple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915666fc-88eb-471d-93cb-3558e1259aeb}" ma:internalName="TaxCatchAll" ma:showField="CatchAllData" ma:web="d95237f1-44d5-4471-ba54-5e9e8c6be695">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915666fc-88eb-471d-93cb-3558e1259aeb}" ma:internalName="TaxCatchAllLabel" ma:readOnly="true" ma:showField="CatchAllDataLabel" ma:web="d95237f1-44d5-4471-ba54-5e9e8c6be6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5237f1-44d5-4471-ba54-5e9e8c6be695" elementFormDefault="qualified">
    <xsd:import namespace="http://schemas.microsoft.com/office/2006/documentManagement/types"/>
    <xsd:import namespace="http://schemas.microsoft.com/office/infopath/2007/PartnerControls"/>
    <xsd:element name="g83bdfb79f4e4bc9b58262ed6b950f9e" ma:index="28" nillable="true" ma:taxonomy="true" ma:internalName="g83bdfb79f4e4bc9b58262ed6b950f9e" ma:taxonomyFieldName="QMULDocumentStatus" ma:displayName="Document Status" ma:default="" ma:fieldId="{083bdfb7-9f4e-4bc9-b582-62ed6b950f9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a7d89f95f8e4c42ab4faa1fc3002ea0" ma:index="29" nillable="true" ma:taxonomy="true" ma:internalName="ia7d89f95f8e4c42ab4faa1fc3002ea0" ma:taxonomyFieldName="QMULDepartment" ma:displayName="Department" ma:default="" ma:fieldId="{2a7d89f9-5f8e-4c42-ab4f-aa1fc3002ea0}"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k6346f8e316140218b143dcca2e3ca8d" ma:index="30" nillable="true" ma:taxonomy="true" ma:internalName="k6346f8e316140218b143dcca2e3ca8d" ma:taxonomyFieldName="QMULSchool" ma:displayName="School" ma:default="" ma:fieldId="{46346f8e-3161-4021-8b14-3dcca2e3ca8d}"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596c3af0d774ea4a15dd3f71457b096" ma:index="31" nillable="true" ma:taxonomy="true" ma:internalName="i596c3af0d774ea4a15dd3f71457b096" ma:taxonomyFieldName="QMULDocumentType" ma:displayName="Document Type" ma:default="" ma:fieldId="{2596c3af-0d77-4ea4-a15d-d3f71457b096}"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i9b985f4a05e4f39b5dae9fb81ddaa79" ma:index="32" nillable="true" ma:taxonomy="true" ma:internalName="i9b985f4a05e4f39b5dae9fb81ddaa79" ma:taxonomyFieldName="QMULLocation" ma:displayName="Location" ma:default="" ma:fieldId="{29b985f4-a05e-4f39-b5da-e9fb81ddaa79}"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l7b3469a2ea14a06a2d1c99ce62a5d6f" ma:index="33" nillable="true" ma:taxonomy="true" ma:internalName="l7b3469a2ea14a06a2d1c99ce62a5d6f" ma:taxonomyFieldName="QMULInformationClassification" ma:displayName="Information Classification" ma:default="1;#Protect|9124d8d9-0c1c-41e9-aa14-aba001e9a028" ma:fieldId="{57b3469a-2ea1-4a06-a2d1-c99ce62a5d6f}"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a03c9a-39fb-4d55-8dc9-d3b54545132f" elementFormDefault="qualified">
    <xsd:import namespace="http://schemas.microsoft.com/office/2006/documentManagement/types"/>
    <xsd:import namespace="http://schemas.microsoft.com/office/infopath/2007/PartnerControls"/>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DateTaken" ma:index="36" nillable="true" ma:displayName="MediaServiceDateTaken" ma:hidden="true" ma:internalName="MediaServiceDateTaken" ma:readOnly="true">
      <xsd:simpleType>
        <xsd:restriction base="dms:Text"/>
      </xsd:simple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c18f9b8-5ae4-4f0b-a238-a922c51e2dda" ContentTypeId="0x0101005EA864BF41DF8A41860E925F5B29BCF5"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xsi:nil="true"/>
    <TaxKeywordTaxHTField xmlns="d5efd484-15aa-41a0-83f6-0646502cb6d6">
      <Terms xmlns="http://schemas.microsoft.com/office/infopath/2007/PartnerControls"/>
    </TaxKeywordTaxHTField>
    <g83bdfb79f4e4bc9b58262ed6b950f9e xmlns="d95237f1-44d5-4471-ba54-5e9e8c6be695">
      <Terms xmlns="http://schemas.microsoft.com/office/infopath/2007/PartnerControls"/>
    </g83bdfb79f4e4bc9b58262ed6b950f9e>
    <k6346f8e316140218b143dcca2e3ca8d xmlns="d95237f1-44d5-4471-ba54-5e9e8c6be695">
      <Terms xmlns="http://schemas.microsoft.com/office/infopath/2007/PartnerControls"/>
    </k6346f8e316140218b143dcca2e3ca8d>
    <TaxCatchAll xmlns="d5efd484-15aa-41a0-83f6-0646502cb6d6">
      <Value>1</Value>
    </TaxCatchAll>
    <i596c3af0d774ea4a15dd3f71457b096 xmlns="d95237f1-44d5-4471-ba54-5e9e8c6be695">
      <Terms xmlns="http://schemas.microsoft.com/office/infopath/2007/PartnerControls"/>
    </i596c3af0d774ea4a15dd3f71457b096>
    <QMULSchoolTaxHTField0 xmlns="http://schemas.microsoft.com/sharepoint/v3" xsi:nil="true"/>
    <QMULDocumentTypeTaxHTField0 xmlns="http://schemas.microsoft.com/sharepoint/v3" xsi:nil="true"/>
    <QMULReviewDate xmlns="http://schemas.microsoft.com/sharepoint/v3" xsi:nil="true"/>
    <QMULOwner xmlns="http://schemas.microsoft.com/sharepoint/v3">
      <UserInfo>
        <DisplayName/>
        <AccountId xsi:nil="true"/>
        <AccountType/>
      </UserInfo>
    </QMULOwner>
    <ia7d89f95f8e4c42ab4faa1fc3002ea0 xmlns="d95237f1-44d5-4471-ba54-5e9e8c6be695">
      <Terms xmlns="http://schemas.microsoft.com/office/infopath/2007/PartnerControls"/>
    </ia7d89f95f8e4c42ab4faa1fc3002ea0>
    <l7b3469a2ea14a06a2d1c99ce62a5d6f xmlns="d95237f1-44d5-4471-ba54-5e9e8c6be695">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l7b3469a2ea14a06a2d1c99ce62a5d6f>
    <QMULDepartmentTaxHTField0 xmlns="http://schemas.microsoft.com/sharepoint/v3" xsi:nil="true"/>
    <QMULAcademicYear xmlns="http://schemas.microsoft.com/sharepoint/v3" xsi:nil="true"/>
    <i9b985f4a05e4f39b5dae9fb81ddaa79 xmlns="d95237f1-44d5-4471-ba54-5e9e8c6be695">
      <Terms xmlns="http://schemas.microsoft.com/office/infopath/2007/PartnerControls"/>
    </i9b985f4a05e4f39b5dae9fb81ddaa79>
    <QMULLocationTaxHTField0 xmlns="http://schemas.microsoft.com/sharepoint/v3" xsi:nil="true"/>
    <QMULDocumentStatusTaxHTField0 xmlns="http://schemas.microsoft.com/sharepoint/v3" xsi:nil="true"/>
    <QMULProject xmlns="http://schemas.microsoft.com/sharepoint/v3" xsi:nil="true"/>
  </documentManagement>
</p:properties>
</file>

<file path=customXml/itemProps1.xml><?xml version="1.0" encoding="utf-8"?>
<ds:datastoreItem xmlns:ds="http://schemas.openxmlformats.org/officeDocument/2006/customXml" ds:itemID="{BCE831C1-4DB3-4BFC-89EE-C03B196FB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d95237f1-44d5-4471-ba54-5e9e8c6be695"/>
    <ds:schemaRef ds:uri="3da03c9a-39fb-4d55-8dc9-d3b5454513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8BF3E-93A6-40B5-9097-6EA3F865EBB3}">
  <ds:schemaRefs>
    <ds:schemaRef ds:uri="Microsoft.SharePoint.Taxonomy.ContentTypeSync"/>
  </ds:schemaRefs>
</ds:datastoreItem>
</file>

<file path=customXml/itemProps3.xml><?xml version="1.0" encoding="utf-8"?>
<ds:datastoreItem xmlns:ds="http://schemas.openxmlformats.org/officeDocument/2006/customXml" ds:itemID="{9D74FDD7-AF78-4DC1-8667-CC6B0BDA6E06}">
  <ds:schemaRefs>
    <ds:schemaRef ds:uri="http://schemas.microsoft.com/sharepoint/v3/contenttype/forms"/>
  </ds:schemaRefs>
</ds:datastoreItem>
</file>

<file path=customXml/itemProps4.xml><?xml version="1.0" encoding="utf-8"?>
<ds:datastoreItem xmlns:ds="http://schemas.openxmlformats.org/officeDocument/2006/customXml" ds:itemID="{C4F85357-DAC3-497E-8115-BC7B867F1F1B}">
  <ds:schemaRefs>
    <ds:schemaRef ds:uri="http://schemas.microsoft.com/office/2006/documentManagement/types"/>
    <ds:schemaRef ds:uri="d5efd484-15aa-41a0-83f6-0646502cb6d6"/>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3da03c9a-39fb-4d55-8dc9-d3b54545132f"/>
    <ds:schemaRef ds:uri="d95237f1-44d5-4471-ba54-5e9e8c6be69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4979</TotalTime>
  <Words>734</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Source Sans Pro</vt:lpstr>
      <vt:lpstr>Trade Gothic LT Std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Career Destinations of PhDs, 3 years after Graduation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Zi Parker</cp:lastModifiedBy>
  <cp:revision>368</cp:revision>
  <dcterms:modified xsi:type="dcterms:W3CDTF">2021-06-10T10:24:10Z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0x0101005EA864BF41DF8A41860E925F5B29BCF50085E0F6ECAD528E4EAFB2C3A551B75B26</vt:lpwstr>
  </property>
  <property fmtid="{D5CDD505-2E9C-101B-9397-08002B2CF9AE}" pid="3" name="QMULInformationClassification">
    <vt:i4>1</vt:i4>
  </property>
</Properties>
</file>